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B80A073-1C1A-477F-9618-24217C23251C}">
  <a:tblStyle styleId="{DB80A073-1C1A-477F-9618-24217C23251C}"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c325bdb943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c325bdb94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c735e98c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c735e98c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01040f8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01040f8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d01040f88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d01040f88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d01040f88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d01040f88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d01040f888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d01040f888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d01040f88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d01040f88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01040f88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01040f88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01040f88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01040f88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c325bdb943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c325bdb94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ce01f152c1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ce01f152c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325bdb943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325bdb94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e01f152c1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e01f152c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e01f152c1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e01f152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2c63e60b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2c63e60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e01f152c1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e01f152c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2c63e60b7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2c63e60b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Clickbait Detection</a:t>
            </a:r>
            <a:endParaRPr/>
          </a:p>
        </p:txBody>
      </p:sp>
      <p:sp>
        <p:nvSpPr>
          <p:cNvPr id="68" name="Google Shape;68;p13"/>
          <p:cNvSpPr txBox="1"/>
          <p:nvPr>
            <p:ph idx="1" type="subTitle"/>
          </p:nvPr>
        </p:nvSpPr>
        <p:spPr>
          <a:xfrm>
            <a:off x="390525" y="3085639"/>
            <a:ext cx="8222100" cy="134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Pied Piper</a:t>
            </a:r>
            <a:endParaRPr/>
          </a:p>
          <a:p>
            <a:pPr indent="0" lvl="0" marL="0" rtl="0" algn="l">
              <a:spcBef>
                <a:spcPts val="0"/>
              </a:spcBef>
              <a:spcAft>
                <a:spcPts val="0"/>
              </a:spcAft>
              <a:buNone/>
            </a:pPr>
            <a:r>
              <a:rPr lang="en"/>
              <a:t>Pratik Sanjay Patil, 11840850</a:t>
            </a:r>
            <a:endParaRPr/>
          </a:p>
          <a:p>
            <a:pPr indent="0" lvl="0" marL="0" rtl="0" algn="l">
              <a:spcBef>
                <a:spcPts val="0"/>
              </a:spcBef>
              <a:spcAft>
                <a:spcPts val="0"/>
              </a:spcAft>
              <a:buNone/>
            </a:pPr>
            <a:r>
              <a:rPr lang="en"/>
              <a:t>Thummala Milind Kesar, 11841160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126" name="Google Shape;126;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Our approach is based on Transfer Learning</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We treat it as a classification problem where we would like to classify whether the given input is clickbait or not.</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We finetune pretrained models such as BERT, ResNet which have been trained on large datasets by adding a couple of layers on top of these models for our task.</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Hence instead of a random start we start of with the weights of such pretrained models and modify it a little to solve our problem</a:t>
            </a:r>
            <a:endParaRPr sz="16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460950" y="730850"/>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ClickBait Detection using only Headline</a:t>
            </a:r>
            <a:endParaRPr/>
          </a:p>
        </p:txBody>
      </p:sp>
      <p:sp>
        <p:nvSpPr>
          <p:cNvPr id="132" name="Google Shape;132;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Char char="●"/>
            </a:pPr>
            <a:r>
              <a:rPr lang="en" sz="1600">
                <a:solidFill>
                  <a:srgbClr val="000000"/>
                </a:solidFill>
              </a:rPr>
              <a:t>We use pre-trained BERT model for this and finetune it for our task.</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We tokenize our input and pass it into pretrained BERT model which generates outputs of all the tokens.</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The output of BERT model for a special token ([CLS]) represents the feature vector of the headline and we use this as input to our next layer.</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We add a hidden layer on top of this and an output layer of size 2, since our task is similar to a binary classification problem.</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This allows us to transfer the learning of the pretrained BERT model and we finetune it for our task.</a:t>
            </a:r>
            <a:endParaRPr sz="16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Clickbait detection for Videos</a:t>
            </a:r>
            <a:endParaRPr/>
          </a:p>
        </p:txBody>
      </p:sp>
      <p:sp>
        <p:nvSpPr>
          <p:cNvPr id="138" name="Google Shape;138;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We are given thumbnail of the video and the title and we have to decide whether it is clickbait.</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Our methodology is similar to before. We use pre-trained BERT model for feature extraction of the title and pre-trained ResNet 18 model for feature extraction of the thumbnail. The penultimate layers of ResNet 18 model represent the feature vector of the image.</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We concatenate these features from both the models as our combined feature and use this as input to a simple neural network architecture with a single hidden layer of size 512 and an output layer.</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Then we finetune the weights for our task.</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lang="en" sz="1400">
                <a:solidFill>
                  <a:srgbClr val="000000"/>
                </a:solidFill>
              </a:rPr>
              <a:t>This is an </a:t>
            </a:r>
            <a:r>
              <a:rPr b="1" lang="en" sz="1400">
                <a:solidFill>
                  <a:srgbClr val="000000"/>
                </a:solidFill>
              </a:rPr>
              <a:t>end to end architecture</a:t>
            </a:r>
            <a:r>
              <a:rPr lang="en" sz="1400">
                <a:solidFill>
                  <a:srgbClr val="000000"/>
                </a:solidFill>
              </a:rPr>
              <a:t>.</a:t>
            </a:r>
            <a:endParaRPr sz="14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Our Architecture</a:t>
            </a:r>
            <a:endParaRPr/>
          </a:p>
        </p:txBody>
      </p:sp>
      <p:pic>
        <p:nvPicPr>
          <p:cNvPr id="144" name="Google Shape;144;p25"/>
          <p:cNvPicPr preferRelativeResize="0"/>
          <p:nvPr/>
        </p:nvPicPr>
        <p:blipFill>
          <a:blip r:embed="rId3">
            <a:alphaModFix/>
          </a:blip>
          <a:stretch>
            <a:fillRect/>
          </a:stretch>
        </p:blipFill>
        <p:spPr>
          <a:xfrm>
            <a:off x="1615525" y="1806075"/>
            <a:ext cx="5934826" cy="3125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 - Fine-tuning</a:t>
            </a:r>
            <a:endParaRPr/>
          </a:p>
        </p:txBody>
      </p:sp>
      <p:sp>
        <p:nvSpPr>
          <p:cNvPr id="150" name="Google Shape;150;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b="1" lang="en" sz="1200">
                <a:solidFill>
                  <a:srgbClr val="000000"/>
                </a:solidFill>
              </a:rPr>
              <a:t>Train the entire architecture</a:t>
            </a:r>
            <a:r>
              <a:rPr lang="en" sz="1200">
                <a:solidFill>
                  <a:srgbClr val="000000"/>
                </a:solidFill>
              </a:rPr>
              <a:t> – We train the entire pre-trained model on our dataset and feed the output to a softmax layer. In this case, the error is back-propagated through the entire architecture and the pre-trained weights of the model are updated based on the new dataset.</a:t>
            </a:r>
            <a:endParaRPr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Train some layers while freezing others</a:t>
            </a:r>
            <a:r>
              <a:rPr lang="en" sz="1200">
                <a:solidFill>
                  <a:srgbClr val="000000"/>
                </a:solidFill>
              </a:rPr>
              <a:t> – Another way to use a pre-trained model is to train it partially. What we can do is keep the weights of initial layers of the model frozen while we retrain only the higher layers. We can try and test as to how many layers to be frozen and how many to be trained.</a:t>
            </a:r>
            <a:endParaRPr sz="12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Freeze the entire architecture</a:t>
            </a:r>
            <a:r>
              <a:rPr lang="en" sz="1200">
                <a:solidFill>
                  <a:srgbClr val="000000"/>
                </a:solidFill>
              </a:rPr>
              <a:t> – We can even freeze all the layers of the pre-trained model and attach a few neural network layers of our own and update the weights of only these layers. Hence the weights of only the attached layers will be updated during model training.</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We found that for our case freezing the entire architecture gave best results because these pretrained models have many parameters and tend to overfit on smaller datasets.</a:t>
            </a:r>
            <a:endParaRPr sz="1200">
              <a:solidFill>
                <a:srgbClr val="000000"/>
              </a:solidFill>
            </a:endParaRPr>
          </a:p>
          <a:p>
            <a:pPr indent="0" lvl="0" marL="0" rtl="0" algn="l">
              <a:spcBef>
                <a:spcPts val="1600"/>
              </a:spcBef>
              <a:spcAft>
                <a:spcPts val="1600"/>
              </a:spcAft>
              <a:buNone/>
            </a:pPr>
            <a:r>
              <a:t/>
            </a:r>
            <a:endParaRPr sz="14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 - Other Details</a:t>
            </a:r>
            <a:endParaRPr/>
          </a:p>
        </p:txBody>
      </p:sp>
      <p:sp>
        <p:nvSpPr>
          <p:cNvPr id="156" name="Google Shape;156;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We used cross entropy loss and AdamW optimizer. We found the optimum learning rate to be 2x10</a:t>
            </a:r>
            <a:r>
              <a:rPr baseline="30000" lang="en" sz="1400">
                <a:solidFill>
                  <a:srgbClr val="000000"/>
                </a:solidFill>
              </a:rPr>
              <a:t>-5</a:t>
            </a:r>
            <a:r>
              <a:rPr lang="en" sz="1400">
                <a:solidFill>
                  <a:srgbClr val="000000"/>
                </a:solidFill>
              </a:rPr>
              <a:t> for both using only headline as well as for clickbait for videos.</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We used dropout for regularization.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For using only headline to detect clickbait, we used 70% for training, 15% for testing and 15% for validation. For this there was a bias in class distribution and we accounted for this by giving class weights as input to loss function.</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For clickbait detection on videos we used 80% for training, 10% for testing and 10% for validation. We also performed some preprocessing on images such as normalizing and scaling it down.</a:t>
            </a:r>
            <a:endParaRPr sz="14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Loss Curves</a:t>
            </a:r>
            <a:endParaRPr/>
          </a:p>
        </p:txBody>
      </p:sp>
      <p:sp>
        <p:nvSpPr>
          <p:cNvPr id="162" name="Google Shape;162;p2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sz="1400">
                <a:solidFill>
                  <a:srgbClr val="000000"/>
                </a:solidFill>
              </a:rPr>
              <a:t>The loss curves for clickbait detection in case of videos (left) and clickbait detection using only headline (right) are as shown. Orange represents validation loss and blue represents training loss.</a:t>
            </a:r>
            <a:endParaRPr sz="1400">
              <a:solidFill>
                <a:srgbClr val="000000"/>
              </a:solidFill>
            </a:endParaRPr>
          </a:p>
        </p:txBody>
      </p:sp>
      <p:pic>
        <p:nvPicPr>
          <p:cNvPr id="163" name="Google Shape;163;p28"/>
          <p:cNvPicPr preferRelativeResize="0"/>
          <p:nvPr/>
        </p:nvPicPr>
        <p:blipFill>
          <a:blip r:embed="rId3">
            <a:alphaModFix/>
          </a:blip>
          <a:stretch>
            <a:fillRect/>
          </a:stretch>
        </p:blipFill>
        <p:spPr>
          <a:xfrm>
            <a:off x="4816372" y="2706825"/>
            <a:ext cx="2805742" cy="1795675"/>
          </a:xfrm>
          <a:prstGeom prst="rect">
            <a:avLst/>
          </a:prstGeom>
          <a:noFill/>
          <a:ln>
            <a:noFill/>
          </a:ln>
        </p:spPr>
      </p:pic>
      <p:pic>
        <p:nvPicPr>
          <p:cNvPr id="164" name="Google Shape;164;p28"/>
          <p:cNvPicPr preferRelativeResize="0"/>
          <p:nvPr/>
        </p:nvPicPr>
        <p:blipFill>
          <a:blip r:embed="rId4">
            <a:alphaModFix/>
          </a:blip>
          <a:stretch>
            <a:fillRect/>
          </a:stretch>
        </p:blipFill>
        <p:spPr>
          <a:xfrm>
            <a:off x="1437997" y="2706822"/>
            <a:ext cx="2977875" cy="1922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graphicFrame>
        <p:nvGraphicFramePr>
          <p:cNvPr id="170" name="Google Shape;170;p29"/>
          <p:cNvGraphicFramePr/>
          <p:nvPr/>
        </p:nvGraphicFramePr>
        <p:xfrm>
          <a:off x="1453900" y="2571750"/>
          <a:ext cx="3000000" cy="3000000"/>
        </p:xfrm>
        <a:graphic>
          <a:graphicData uri="http://schemas.openxmlformats.org/drawingml/2006/table">
            <a:tbl>
              <a:tblPr>
                <a:noFill/>
                <a:tableStyleId>{DB80A073-1C1A-477F-9618-24217C23251C}</a:tableStyleId>
              </a:tblPr>
              <a:tblGrid>
                <a:gridCol w="1981200"/>
                <a:gridCol w="1981200"/>
                <a:gridCol w="1981200"/>
              </a:tblGrid>
              <a:tr h="12700">
                <a:tc>
                  <a:txBody>
                    <a:bodyPr/>
                    <a:lstStyle/>
                    <a:p>
                      <a:pPr indent="0" lvl="0" marL="0" rtl="0" algn="l">
                        <a:spcBef>
                          <a:spcPts val="0"/>
                        </a:spcBef>
                        <a:spcAft>
                          <a:spcPts val="0"/>
                        </a:spcAft>
                        <a:buNone/>
                      </a:pPr>
                      <a:r>
                        <a:t/>
                      </a:r>
                      <a:endParaRPr sz="1100"/>
                    </a:p>
                  </a:txBody>
                  <a:tcPr marT="63500" marB="63500" marR="63500" marL="63500"/>
                </a:tc>
                <a:tc>
                  <a:txBody>
                    <a:bodyPr/>
                    <a:lstStyle/>
                    <a:p>
                      <a:pPr indent="0" lvl="0" marL="0" rtl="0" algn="l">
                        <a:spcBef>
                          <a:spcPts val="0"/>
                        </a:spcBef>
                        <a:spcAft>
                          <a:spcPts val="0"/>
                        </a:spcAft>
                        <a:buNone/>
                      </a:pPr>
                      <a:r>
                        <a:rPr lang="en" sz="1100"/>
                        <a:t>Accuracy</a:t>
                      </a:r>
                      <a:endParaRPr sz="1100"/>
                    </a:p>
                  </a:txBody>
                  <a:tcPr marT="63500" marB="63500" marR="63500" marL="63500"/>
                </a:tc>
                <a:tc>
                  <a:txBody>
                    <a:bodyPr/>
                    <a:lstStyle/>
                    <a:p>
                      <a:pPr indent="0" lvl="0" marL="0" rtl="0" algn="l">
                        <a:spcBef>
                          <a:spcPts val="0"/>
                        </a:spcBef>
                        <a:spcAft>
                          <a:spcPts val="0"/>
                        </a:spcAft>
                        <a:buNone/>
                      </a:pPr>
                      <a:r>
                        <a:rPr lang="en" sz="1100"/>
                        <a:t>Weighted Avg f1-score</a:t>
                      </a:r>
                      <a:endParaRPr sz="1100"/>
                    </a:p>
                  </a:txBody>
                  <a:tcPr marT="63500" marB="63500" marR="63500" marL="63500"/>
                </a:tc>
              </a:tr>
              <a:tr h="339225">
                <a:tc>
                  <a:txBody>
                    <a:bodyPr/>
                    <a:lstStyle/>
                    <a:p>
                      <a:pPr indent="0" lvl="0" marL="0" rtl="0" algn="l">
                        <a:spcBef>
                          <a:spcPts val="0"/>
                        </a:spcBef>
                        <a:spcAft>
                          <a:spcPts val="0"/>
                        </a:spcAft>
                        <a:buNone/>
                      </a:pPr>
                      <a:r>
                        <a:rPr lang="en" sz="1100"/>
                        <a:t>Only thumbnail</a:t>
                      </a:r>
                      <a:endParaRPr sz="1100"/>
                    </a:p>
                  </a:txBody>
                  <a:tcPr marT="63500" marB="63500" marR="63500" marL="63500"/>
                </a:tc>
                <a:tc>
                  <a:txBody>
                    <a:bodyPr/>
                    <a:lstStyle/>
                    <a:p>
                      <a:pPr indent="0" lvl="0" marL="0" rtl="0" algn="l">
                        <a:spcBef>
                          <a:spcPts val="0"/>
                        </a:spcBef>
                        <a:spcAft>
                          <a:spcPts val="0"/>
                        </a:spcAft>
                        <a:buNone/>
                      </a:pPr>
                      <a:r>
                        <a:rPr lang="en" sz="1100"/>
                        <a:t>0.8</a:t>
                      </a:r>
                      <a:endParaRPr sz="1100"/>
                    </a:p>
                  </a:txBody>
                  <a:tcPr marT="63500" marB="63500" marR="63500" marL="63500"/>
                </a:tc>
                <a:tc>
                  <a:txBody>
                    <a:bodyPr/>
                    <a:lstStyle/>
                    <a:p>
                      <a:pPr indent="0" lvl="0" marL="0" rtl="0" algn="l">
                        <a:spcBef>
                          <a:spcPts val="0"/>
                        </a:spcBef>
                        <a:spcAft>
                          <a:spcPts val="0"/>
                        </a:spcAft>
                        <a:buNone/>
                      </a:pPr>
                      <a:r>
                        <a:rPr lang="en" sz="1200"/>
                        <a:t>0.79-0.8</a:t>
                      </a:r>
                      <a:endParaRPr sz="1200"/>
                    </a:p>
                  </a:txBody>
                  <a:tcPr marT="63500" marB="63500" marR="63500" marL="63500"/>
                </a:tc>
              </a:tr>
              <a:tr h="12700">
                <a:tc>
                  <a:txBody>
                    <a:bodyPr/>
                    <a:lstStyle/>
                    <a:p>
                      <a:pPr indent="0" lvl="0" marL="0" rtl="0" algn="l">
                        <a:spcBef>
                          <a:spcPts val="0"/>
                        </a:spcBef>
                        <a:spcAft>
                          <a:spcPts val="0"/>
                        </a:spcAft>
                        <a:buNone/>
                      </a:pPr>
                      <a:r>
                        <a:rPr lang="en" sz="1100"/>
                        <a:t>Only headline</a:t>
                      </a:r>
                      <a:endParaRPr sz="1100"/>
                    </a:p>
                  </a:txBody>
                  <a:tcPr marT="63500" marB="63500" marR="63500" marL="63500"/>
                </a:tc>
                <a:tc>
                  <a:txBody>
                    <a:bodyPr/>
                    <a:lstStyle/>
                    <a:p>
                      <a:pPr indent="0" lvl="0" marL="0" rtl="0" algn="l">
                        <a:spcBef>
                          <a:spcPts val="0"/>
                        </a:spcBef>
                        <a:spcAft>
                          <a:spcPts val="0"/>
                        </a:spcAft>
                        <a:buNone/>
                      </a:pPr>
                      <a:r>
                        <a:rPr lang="en" sz="1100"/>
                        <a:t>0.78</a:t>
                      </a:r>
                      <a:endParaRPr sz="1100"/>
                    </a:p>
                  </a:txBody>
                  <a:tcPr marT="63500" marB="63500" marR="63500" marL="63500"/>
                </a:tc>
                <a:tc>
                  <a:txBody>
                    <a:bodyPr/>
                    <a:lstStyle/>
                    <a:p>
                      <a:pPr indent="0" lvl="0" marL="0" rtl="0" algn="l">
                        <a:spcBef>
                          <a:spcPts val="0"/>
                        </a:spcBef>
                        <a:spcAft>
                          <a:spcPts val="0"/>
                        </a:spcAft>
                        <a:buNone/>
                      </a:pPr>
                      <a:r>
                        <a:rPr lang="en" sz="1200"/>
                        <a:t>0.78</a:t>
                      </a:r>
                      <a:endParaRPr sz="1200"/>
                    </a:p>
                  </a:txBody>
                  <a:tcPr marT="63500" marB="63500" marR="63500" marL="63500"/>
                </a:tc>
              </a:tr>
              <a:tr h="12700">
                <a:tc>
                  <a:txBody>
                    <a:bodyPr/>
                    <a:lstStyle/>
                    <a:p>
                      <a:pPr indent="0" lvl="0" marL="0" rtl="0" algn="l">
                        <a:spcBef>
                          <a:spcPts val="0"/>
                        </a:spcBef>
                        <a:spcAft>
                          <a:spcPts val="0"/>
                        </a:spcAft>
                        <a:buNone/>
                      </a:pPr>
                      <a:r>
                        <a:rPr lang="en" sz="1100"/>
                        <a:t>Our approach</a:t>
                      </a:r>
                      <a:endParaRPr sz="1100"/>
                    </a:p>
                  </a:txBody>
                  <a:tcPr marT="63500" marB="63500" marR="63500" marL="63500"/>
                </a:tc>
                <a:tc>
                  <a:txBody>
                    <a:bodyPr/>
                    <a:lstStyle/>
                    <a:p>
                      <a:pPr indent="0" lvl="0" marL="0" rtl="0" algn="l">
                        <a:spcBef>
                          <a:spcPts val="0"/>
                        </a:spcBef>
                        <a:spcAft>
                          <a:spcPts val="0"/>
                        </a:spcAft>
                        <a:buNone/>
                      </a:pPr>
                      <a:r>
                        <a:rPr lang="en" sz="1100"/>
                        <a:t>0.85</a:t>
                      </a:r>
                      <a:endParaRPr sz="1100"/>
                    </a:p>
                  </a:txBody>
                  <a:tcPr marT="63500" marB="63500" marR="63500" marL="63500"/>
                </a:tc>
                <a:tc>
                  <a:txBody>
                    <a:bodyPr/>
                    <a:lstStyle/>
                    <a:p>
                      <a:pPr indent="0" lvl="0" marL="0" rtl="0" algn="l">
                        <a:spcBef>
                          <a:spcPts val="0"/>
                        </a:spcBef>
                        <a:spcAft>
                          <a:spcPts val="0"/>
                        </a:spcAft>
                        <a:buNone/>
                      </a:pPr>
                      <a:r>
                        <a:rPr lang="en" sz="1200"/>
                        <a:t>0.85</a:t>
                      </a:r>
                      <a:endParaRPr sz="1200"/>
                    </a:p>
                  </a:txBody>
                  <a:tcPr marT="63500" marB="63500" marR="63500" marL="63500"/>
                </a:tc>
              </a:tr>
            </a:tbl>
          </a:graphicData>
        </a:graphic>
      </p:graphicFrame>
      <p:sp>
        <p:nvSpPr>
          <p:cNvPr id="171" name="Google Shape;171;p29"/>
          <p:cNvSpPr txBox="1"/>
          <p:nvPr/>
        </p:nvSpPr>
        <p:spPr>
          <a:xfrm>
            <a:off x="426900" y="1999100"/>
            <a:ext cx="83190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Roboto"/>
                <a:ea typeface="Roboto"/>
                <a:cs typeface="Roboto"/>
                <a:sym typeface="Roboto"/>
              </a:rPr>
              <a:t>ClickBait Detection for videos:</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Clickbait detection using only headline (for dataset-1):</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In this case we got an accuracy of 0.73 and weighted average F1-score of 0.74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Sample Predictions of our Model</a:t>
            </a:r>
            <a:endParaRPr/>
          </a:p>
        </p:txBody>
      </p:sp>
      <p:sp>
        <p:nvSpPr>
          <p:cNvPr id="177" name="Google Shape;177;p3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000000"/>
                </a:solidFill>
              </a:rPr>
              <a:t>Examples of two clickbait video correctly detected by our model.</a:t>
            </a:r>
            <a:endParaRPr sz="1400">
              <a:solidFill>
                <a:srgbClr val="000000"/>
              </a:solidFill>
            </a:endParaRPr>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000"/>
              <a:t>          Title : “You Laugh = You're a Gamer” </a:t>
            </a:r>
            <a:r>
              <a:rPr lang="en" sz="1400"/>
              <a:t>                                             </a:t>
            </a:r>
            <a:r>
              <a:rPr lang="en" sz="1000"/>
              <a:t>Title:</a:t>
            </a:r>
            <a:r>
              <a:rPr lang="en" sz="900"/>
              <a:t> “Man Found In Vietnam Jungle After 40 Years Stuns Police”</a:t>
            </a:r>
            <a:endParaRPr sz="900"/>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78" name="Google Shape;178;p30"/>
          <p:cNvPicPr preferRelativeResize="0"/>
          <p:nvPr/>
        </p:nvPicPr>
        <p:blipFill>
          <a:blip r:embed="rId3">
            <a:alphaModFix/>
          </a:blip>
          <a:stretch>
            <a:fillRect/>
          </a:stretch>
        </p:blipFill>
        <p:spPr>
          <a:xfrm>
            <a:off x="802750" y="2353100"/>
            <a:ext cx="2309300" cy="1728375"/>
          </a:xfrm>
          <a:prstGeom prst="rect">
            <a:avLst/>
          </a:prstGeom>
          <a:noFill/>
          <a:ln>
            <a:noFill/>
          </a:ln>
        </p:spPr>
      </p:pic>
      <p:pic>
        <p:nvPicPr>
          <p:cNvPr id="179" name="Google Shape;179;p30"/>
          <p:cNvPicPr preferRelativeResize="0"/>
          <p:nvPr/>
        </p:nvPicPr>
        <p:blipFill>
          <a:blip r:embed="rId4">
            <a:alphaModFix/>
          </a:blip>
          <a:stretch>
            <a:fillRect/>
          </a:stretch>
        </p:blipFill>
        <p:spPr>
          <a:xfrm>
            <a:off x="5650825" y="2356063"/>
            <a:ext cx="2309300" cy="17224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185" name="Google Shape;185;p3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We have built models to detect clickbait for videos where we are given the thumbnail and title and also to detect clickbait when we are given </a:t>
            </a:r>
            <a:r>
              <a:rPr lang="en" sz="1600">
                <a:solidFill>
                  <a:srgbClr val="000000"/>
                </a:solidFill>
              </a:rPr>
              <a:t>headline</a:t>
            </a:r>
            <a:r>
              <a:rPr lang="en" sz="1600">
                <a:solidFill>
                  <a:srgbClr val="000000"/>
                </a:solidFill>
              </a:rPr>
              <a:t> of any article.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We have shown that our model achieves better performance for clickbait in video detection by combining both thumbnail and title.</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We have achieved good results for clickbait detection which is a very common problem encountered in our day to day lives.</a:t>
            </a:r>
            <a:endParaRPr sz="16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4" name="Google Shape;74;p14"/>
          <p:cNvSpPr txBox="1"/>
          <p:nvPr>
            <p:ph idx="1" type="body"/>
          </p:nvPr>
        </p:nvSpPr>
        <p:spPr>
          <a:xfrm>
            <a:off x="471900" y="20714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Use clickbait to increase views and get more exposure</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Article writers (blogs, news)</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Misleading title, Latest trends</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Video creators (YouTube)</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Thumbnail showing false/edited images</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Irrelevant thumbnails</a:t>
            </a:r>
            <a:endParaRPr sz="16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273903" y="209505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Thank You!</a:t>
            </a:r>
            <a:endParaRPr sz="3000"/>
          </a:p>
        </p:txBody>
      </p:sp>
      <p:pic>
        <p:nvPicPr>
          <p:cNvPr descr="Black and white upward shot of Golden Gate Bridge" id="191" name="Google Shape;191;p32"/>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80" name="Google Shape;80;p15"/>
          <p:cNvSpPr txBox="1"/>
          <p:nvPr>
            <p:ph idx="1" type="body"/>
          </p:nvPr>
        </p:nvSpPr>
        <p:spPr>
          <a:xfrm>
            <a:off x="471900" y="20714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Problem 1 (Articles)</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Given the title of an article, we need to detect if it is a clickbait or not.</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Dataset-1</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Problem 2 (YouTube Videos)</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Given the title and thumbnail of a YouTube video, we need to detect if it is a clickbait or not.</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Dataset-2</a:t>
            </a:r>
            <a:endParaRPr sz="16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Dataset-1</a:t>
            </a:r>
            <a:endParaRPr/>
          </a:p>
        </p:txBody>
      </p:sp>
      <p:pic>
        <p:nvPicPr>
          <p:cNvPr id="86" name="Google Shape;86;p16"/>
          <p:cNvPicPr preferRelativeResize="0"/>
          <p:nvPr/>
        </p:nvPicPr>
        <p:blipFill>
          <a:blip r:embed="rId3">
            <a:alphaModFix/>
          </a:blip>
          <a:stretch>
            <a:fillRect/>
          </a:stretch>
        </p:blipFill>
        <p:spPr>
          <a:xfrm>
            <a:off x="1409888" y="1741000"/>
            <a:ext cx="6346132" cy="333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92" name="Google Shape;92;p17"/>
          <p:cNvSpPr txBox="1"/>
          <p:nvPr>
            <p:ph idx="1" type="body"/>
          </p:nvPr>
        </p:nvSpPr>
        <p:spPr>
          <a:xfrm>
            <a:off x="471900" y="20714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Assigned clickbait entry as 1 and non-clickbait entry as 0</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Appended this column to the dataframe (label_int)</a:t>
            </a:r>
            <a:endParaRPr sz="16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Dataset-1 (after Preprocessing)</a:t>
            </a:r>
            <a:endParaRPr/>
          </a:p>
        </p:txBody>
      </p:sp>
      <p:pic>
        <p:nvPicPr>
          <p:cNvPr id="98" name="Google Shape;98;p18"/>
          <p:cNvPicPr preferRelativeResize="0"/>
          <p:nvPr/>
        </p:nvPicPr>
        <p:blipFill>
          <a:blip r:embed="rId3">
            <a:alphaModFix/>
          </a:blip>
          <a:stretch>
            <a:fillRect/>
          </a:stretch>
        </p:blipFill>
        <p:spPr>
          <a:xfrm>
            <a:off x="776850" y="1773850"/>
            <a:ext cx="7485993" cy="3332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Dataset-2</a:t>
            </a:r>
            <a:endParaRPr/>
          </a:p>
        </p:txBody>
      </p:sp>
      <p:pic>
        <p:nvPicPr>
          <p:cNvPr id="104" name="Google Shape;104;p19"/>
          <p:cNvPicPr preferRelativeResize="0"/>
          <p:nvPr/>
        </p:nvPicPr>
        <p:blipFill>
          <a:blip r:embed="rId3">
            <a:alphaModFix/>
          </a:blip>
          <a:stretch>
            <a:fillRect/>
          </a:stretch>
        </p:blipFill>
        <p:spPr>
          <a:xfrm>
            <a:off x="152400" y="1897100"/>
            <a:ext cx="8839199" cy="1579513"/>
          </a:xfrm>
          <a:prstGeom prst="rect">
            <a:avLst/>
          </a:prstGeom>
          <a:noFill/>
          <a:ln>
            <a:noFill/>
          </a:ln>
        </p:spPr>
      </p:pic>
      <p:sp>
        <p:nvSpPr>
          <p:cNvPr id="105" name="Google Shape;105;p19"/>
          <p:cNvSpPr txBox="1"/>
          <p:nvPr/>
        </p:nvSpPr>
        <p:spPr>
          <a:xfrm>
            <a:off x="201625" y="3686025"/>
            <a:ext cx="2649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Important Columns: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ID - Unique Thumbnail ID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Title - title of the video</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Class - Clickbait or not</a:t>
            </a:r>
            <a:endParaRPr>
              <a:latin typeface="Roboto"/>
              <a:ea typeface="Roboto"/>
              <a:cs typeface="Roboto"/>
              <a:sym typeface="Roboto"/>
            </a:endParaRPr>
          </a:p>
        </p:txBody>
      </p:sp>
      <p:sp>
        <p:nvSpPr>
          <p:cNvPr id="106" name="Google Shape;106;p19"/>
          <p:cNvSpPr txBox="1"/>
          <p:nvPr/>
        </p:nvSpPr>
        <p:spPr>
          <a:xfrm>
            <a:off x="2851225" y="3686025"/>
            <a:ext cx="371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Remaining</a:t>
            </a:r>
            <a:r>
              <a:rPr lang="en">
                <a:latin typeface="Roboto"/>
                <a:ea typeface="Roboto"/>
                <a:cs typeface="Roboto"/>
                <a:sym typeface="Roboto"/>
              </a:rPr>
              <a:t> Columns: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Timestamp</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Likes/dislikes, views, comments count</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Top comments</a:t>
            </a:r>
            <a:endParaRPr>
              <a:latin typeface="Roboto"/>
              <a:ea typeface="Roboto"/>
              <a:cs typeface="Roboto"/>
              <a:sym typeface="Roboto"/>
            </a:endParaRPr>
          </a:p>
        </p:txBody>
      </p:sp>
      <p:pic>
        <p:nvPicPr>
          <p:cNvPr id="107" name="Google Shape;107;p19"/>
          <p:cNvPicPr preferRelativeResize="0"/>
          <p:nvPr/>
        </p:nvPicPr>
        <p:blipFill>
          <a:blip r:embed="rId4">
            <a:alphaModFix/>
          </a:blip>
          <a:stretch>
            <a:fillRect/>
          </a:stretch>
        </p:blipFill>
        <p:spPr>
          <a:xfrm>
            <a:off x="7138859" y="3686025"/>
            <a:ext cx="1852741" cy="1389550"/>
          </a:xfrm>
          <a:prstGeom prst="rect">
            <a:avLst/>
          </a:prstGeom>
          <a:noFill/>
          <a:ln>
            <a:noFill/>
          </a:ln>
        </p:spPr>
      </p:pic>
      <p:sp>
        <p:nvSpPr>
          <p:cNvPr id="108" name="Google Shape;108;p19"/>
          <p:cNvSpPr txBox="1"/>
          <p:nvPr/>
        </p:nvSpPr>
        <p:spPr>
          <a:xfrm>
            <a:off x="7138825" y="3402150"/>
            <a:ext cx="1852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Roboto"/>
                <a:ea typeface="Roboto"/>
                <a:cs typeface="Roboto"/>
                <a:sym typeface="Roboto"/>
              </a:rPr>
              <a:t>ID: “-0Hzumchy68”</a:t>
            </a:r>
            <a:endParaRPr sz="11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Preprocessing</a:t>
            </a:r>
            <a:endParaRPr/>
          </a:p>
        </p:txBody>
      </p:sp>
      <p:sp>
        <p:nvSpPr>
          <p:cNvPr id="114" name="Google Shape;114;p20"/>
          <p:cNvSpPr txBox="1"/>
          <p:nvPr>
            <p:ph idx="1" type="body"/>
          </p:nvPr>
        </p:nvSpPr>
        <p:spPr>
          <a:xfrm>
            <a:off x="471900" y="2071475"/>
            <a:ext cx="8222100" cy="27102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As we only see the thumbnail and the title of the video</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Just kept the title and thumbnail column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Assigned clickbait entry as 1 and non-clickbait entry as 0</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Appended this column to the dataframe (_class)</a:t>
            </a:r>
            <a:endParaRPr sz="16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Dataset-2 (after Preprocessing)</a:t>
            </a:r>
            <a:endParaRPr/>
          </a:p>
        </p:txBody>
      </p:sp>
      <p:pic>
        <p:nvPicPr>
          <p:cNvPr id="120" name="Google Shape;120;p21"/>
          <p:cNvPicPr preferRelativeResize="0"/>
          <p:nvPr/>
        </p:nvPicPr>
        <p:blipFill>
          <a:blip r:embed="rId3">
            <a:alphaModFix/>
          </a:blip>
          <a:stretch>
            <a:fillRect/>
          </a:stretch>
        </p:blipFill>
        <p:spPr>
          <a:xfrm>
            <a:off x="452300" y="1741000"/>
            <a:ext cx="8239391" cy="3332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